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matic SC"/>
      <p:regular r:id="rId14"/>
      <p:bold r:id="rId15"/>
    </p:embeddedFont>
    <p:embeddedFont>
      <p:font typeface="Source Code Pr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89">
          <p15:clr>
            <a:srgbClr val="9AA0A6"/>
          </p15:clr>
        </p15:guide>
        <p15:guide id="2" orient="horz" pos="11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89" orient="horz"/>
        <p:guide pos="11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bold.fntdata"/><Relationship Id="rId14" Type="http://schemas.openxmlformats.org/officeDocument/2006/relationships/font" Target="fonts/AmaticSC-regular.fntdata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d9c45342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d9c45342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47861b03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47861b03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92201c140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92201c140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b46dba28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b46dba28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7182db50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7182db50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7182db50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7182db50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7182db50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7182db50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7334c3f4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7334c3f4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8.jpg"/><Relationship Id="rId5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13.jpg"/><Relationship Id="rId5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775912" y="1638153"/>
            <a:ext cx="7972500" cy="93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Rēzeknes pilsētas pirmsskolas izglītības iestāde “Namiņš”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07625" y="3563459"/>
            <a:ext cx="82221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Marts “Zaļumu mēnesis</a:t>
            </a:r>
            <a:r>
              <a:rPr lang="ru"/>
              <a:t>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Dārziņš uz palodzes, Kā rodas ēnas? Pavasara laiks.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87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2021./2022.m.g.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490250" y="526350"/>
            <a:ext cx="81522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Prioritāte: Veselības veicināšanas procesa organizēšana, kas balstīts uz veselības un fiziskās aktivitātes pratību. Digitālo pratību ieviešana mācību procesā.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Plānotie kvalitatīvi rezultāti: </a:t>
            </a:r>
            <a:r>
              <a:rPr b="0"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Pedagogi plāno mācību saturu iekļaujot tajā  veselības un fiziskās aktivitātes jomu un digitālās pratības caurviju prasmes.   Bērnu iesaiste projektā ,,Veselības Ābece” atbilstoši vecumposmam.                                                                          </a:t>
            </a:r>
            <a:endParaRPr b="0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1246225" y="292850"/>
            <a:ext cx="75861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8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Sagatavošanas grupa “Saulīte”</a:t>
            </a:r>
            <a:endParaRPr sz="3080">
              <a:solidFill>
                <a:srgbClr val="FF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0300" y="1093850"/>
            <a:ext cx="3945151" cy="364532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90000" y="2700000"/>
            <a:ext cx="1960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>
                <a:solidFill>
                  <a:srgbClr val="E69138"/>
                </a:solidFill>
                <a:latin typeface="Georgia"/>
                <a:ea typeface="Georgia"/>
                <a:cs typeface="Georgia"/>
                <a:sym typeface="Georgia"/>
              </a:rPr>
              <a:t>Emociju pasaule</a:t>
            </a:r>
            <a:endParaRPr b="1" i="1" sz="1500">
              <a:solidFill>
                <a:srgbClr val="E6913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6706950" y="2866300"/>
            <a:ext cx="180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6469025" y="2730350"/>
            <a:ext cx="22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600">
                <a:solidFill>
                  <a:srgbClr val="E69138"/>
                </a:solidFill>
                <a:latin typeface="Georgia"/>
                <a:ea typeface="Georgia"/>
                <a:cs typeface="Georgia"/>
                <a:sym typeface="Georgia"/>
              </a:rPr>
              <a:t>Medus mēnesis</a:t>
            </a:r>
            <a:endParaRPr b="1" i="1" sz="1600">
              <a:solidFill>
                <a:srgbClr val="E6913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2503575" y="168900"/>
            <a:ext cx="3445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9900"/>
                </a:solidFill>
                <a:latin typeface="Georgia"/>
                <a:ea typeface="Georgia"/>
                <a:cs typeface="Georgia"/>
                <a:sym typeface="Georgia"/>
              </a:rPr>
              <a:t>Emociju pasaule</a:t>
            </a:r>
            <a:endParaRPr b="1" sz="2300">
              <a:solidFill>
                <a:srgbClr val="FF99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00" y="782663"/>
            <a:ext cx="2683626" cy="3578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1426" y="1180238"/>
            <a:ext cx="1753974" cy="233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4050" y="447100"/>
            <a:ext cx="2740800" cy="36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185825" y="4435800"/>
            <a:ext cx="2587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500">
                <a:latin typeface="Georgia"/>
                <a:ea typeface="Georgia"/>
                <a:cs typeface="Georgia"/>
                <a:sym typeface="Georgia"/>
              </a:rPr>
              <a:t>Esmu priecīgs,kad…</a:t>
            </a:r>
            <a:endParaRPr i="1" sz="15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6208450" y="4164375"/>
            <a:ext cx="2988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latin typeface="Georgia"/>
                <a:ea typeface="Georgia"/>
                <a:cs typeface="Georgia"/>
                <a:sym typeface="Georgia"/>
              </a:rPr>
              <a:t>Bērni nosauc savas un cita emocijas.Spēle- atdarini emociju.</a:t>
            </a:r>
            <a:endParaRPr i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400375" y="3904100"/>
            <a:ext cx="227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latin typeface="Georgia"/>
                <a:ea typeface="Georgia"/>
                <a:cs typeface="Georgia"/>
                <a:sym typeface="Georgia"/>
              </a:rPr>
              <a:t>Emocijas var paust arī tā</a:t>
            </a:r>
            <a:endParaRPr i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ru" sz="3380">
                <a:solidFill>
                  <a:srgbClr val="FF9900"/>
                </a:solidFill>
                <a:latin typeface="Georgia"/>
                <a:ea typeface="Georgia"/>
                <a:cs typeface="Georgia"/>
                <a:sym typeface="Georgia"/>
              </a:rPr>
              <a:t>                    </a:t>
            </a:r>
            <a:r>
              <a:rPr b="0" lang="ru" sz="3380">
                <a:solidFill>
                  <a:srgbClr val="FF9900"/>
                </a:solidFill>
                <a:latin typeface="Georgia"/>
                <a:ea typeface="Georgia"/>
                <a:cs typeface="Georgia"/>
                <a:sym typeface="Georgia"/>
              </a:rPr>
              <a:t>Draudzības diena</a:t>
            </a:r>
            <a:endParaRPr b="0" sz="3380">
              <a:solidFill>
                <a:srgbClr val="FF99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6125" y="1155688"/>
            <a:ext cx="2124100" cy="283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4075" y="292848"/>
            <a:ext cx="2398226" cy="31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6506825" y="3829750"/>
            <a:ext cx="219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latin typeface="Georgia"/>
                <a:ea typeface="Georgia"/>
                <a:cs typeface="Georgia"/>
                <a:sym typeface="Georgia"/>
              </a:rPr>
              <a:t>Jautrais brīdis:rotaļa</a:t>
            </a:r>
            <a:r>
              <a:rPr i="1" lang="ru">
                <a:latin typeface="Georgia"/>
                <a:ea typeface="Georgia"/>
                <a:cs typeface="Georgia"/>
                <a:sym typeface="Georgia"/>
              </a:rPr>
              <a:t>- kas maisā?</a:t>
            </a:r>
            <a:endParaRPr i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800" y="1035550"/>
            <a:ext cx="2808637" cy="37448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3456875" y="4102400"/>
            <a:ext cx="297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latin typeface="Georgia"/>
                <a:ea typeface="Georgia"/>
                <a:cs typeface="Georgia"/>
                <a:sym typeface="Georgia"/>
              </a:rPr>
              <a:t>Ar draugiem dzīvot jautrāk.Bērni mācās cieņu, laipnību.</a:t>
            </a:r>
            <a:endParaRPr i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51200" y="292850"/>
            <a:ext cx="8481300" cy="13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ru" sz="3080">
                <a:solidFill>
                  <a:srgbClr val="FF9900"/>
                </a:solidFill>
                <a:latin typeface="Georgia"/>
                <a:ea typeface="Georgia"/>
                <a:cs typeface="Georgia"/>
                <a:sym typeface="Georgia"/>
              </a:rPr>
              <a:t>Digitālās prasmes </a:t>
            </a:r>
            <a:r>
              <a:rPr b="0" lang="ru" sz="1513">
                <a:latin typeface="Georgia"/>
                <a:ea typeface="Georgia"/>
                <a:cs typeface="Georgia"/>
                <a:sym typeface="Georgia"/>
              </a:rPr>
              <a:t>ļauj bērniem gudri un atbildīgi lietot tehnoloģijas, palīdzot labāk sasniegt izvirzītos mērķus.</a:t>
            </a:r>
            <a:endParaRPr b="0" sz="1513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124" y="1180250"/>
            <a:ext cx="2210074" cy="294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0050" y="1226650"/>
            <a:ext cx="2308800" cy="307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2353" y="1090675"/>
            <a:ext cx="2413989" cy="321865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90000" y="4191850"/>
            <a:ext cx="2991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300">
                <a:latin typeface="Georgia"/>
                <a:ea typeface="Georgia"/>
                <a:cs typeface="Georgia"/>
                <a:sym typeface="Georgia"/>
              </a:rPr>
              <a:t>Bērni </a:t>
            </a:r>
            <a:r>
              <a:rPr i="1" lang="ru" sz="1300">
                <a:latin typeface="Georgia"/>
                <a:ea typeface="Georgia"/>
                <a:cs typeface="Georgia"/>
                <a:sym typeface="Georgia"/>
              </a:rPr>
              <a:t>ar aplikācijas palidzību </a:t>
            </a:r>
            <a:r>
              <a:rPr i="1" lang="ru" sz="1300">
                <a:latin typeface="Georgia"/>
                <a:ea typeface="Georgia"/>
                <a:cs typeface="Georgia"/>
                <a:sym typeface="Georgia"/>
              </a:rPr>
              <a:t>programmē robotam ceļu, krāsu, skaņu, lai salasīt burtus. </a:t>
            </a:r>
            <a:endParaRPr i="1" sz="13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3221850" y="4395775"/>
            <a:ext cx="2771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300">
                <a:latin typeface="Georgia"/>
                <a:ea typeface="Georgia"/>
                <a:cs typeface="Georgia"/>
                <a:sym typeface="Georgia"/>
              </a:rPr>
              <a:t>Intervija par savu nākotnes profesiju</a:t>
            </a:r>
            <a:endParaRPr i="1" sz="13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6206425" y="4452425"/>
            <a:ext cx="2687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300">
                <a:latin typeface="Georgia"/>
                <a:ea typeface="Georgia"/>
                <a:cs typeface="Georgia"/>
                <a:sym typeface="Georgia"/>
              </a:rPr>
              <a:t>Leļļu teātris tiek filmēts,bērni analizē un novērtē.</a:t>
            </a:r>
            <a:r>
              <a:rPr lang="ru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b="36768" l="27961" r="5966" t="1602"/>
          <a:stretch/>
        </p:blipFill>
        <p:spPr>
          <a:xfrm>
            <a:off x="154850" y="688525"/>
            <a:ext cx="2721546" cy="32899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55075" y="3978475"/>
            <a:ext cx="3336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latin typeface="Georgia"/>
                <a:ea typeface="Georgia"/>
                <a:cs typeface="Georgia"/>
                <a:sym typeface="Georgia"/>
              </a:rPr>
              <a:t>Bērni saskaita cik bites;</a:t>
            </a:r>
            <a:endParaRPr i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latin typeface="Georgia"/>
                <a:ea typeface="Georgia"/>
                <a:cs typeface="Georgia"/>
                <a:sym typeface="Georgia"/>
              </a:rPr>
              <a:t>Nosauc emocijas,</a:t>
            </a:r>
            <a:endParaRPr i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latin typeface="Georgia"/>
                <a:ea typeface="Georgia"/>
                <a:cs typeface="Georgia"/>
                <a:sym typeface="Georgia"/>
              </a:rPr>
              <a:t>Atdarinot priecīgas bites</a:t>
            </a:r>
            <a:endParaRPr i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4750" y="1400375"/>
            <a:ext cx="2576824" cy="3289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3302913" y="67975"/>
            <a:ext cx="3057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latin typeface="Georgia"/>
                <a:ea typeface="Georgia"/>
                <a:cs typeface="Georgia"/>
                <a:sym typeface="Georgia"/>
              </a:rPr>
              <a:t>Spēle-puzzle bites dzīves cikls.Bērni rūpīgi un mērķtiecīgi izzina un izvērtē dažāda veida informāciju.</a:t>
            </a:r>
            <a:endParaRPr i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0150" y="887488"/>
            <a:ext cx="2418774" cy="3225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6274325" y="4169175"/>
            <a:ext cx="286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Georgia"/>
                <a:ea typeface="Georgia"/>
                <a:cs typeface="Georgia"/>
                <a:sym typeface="Georgia"/>
              </a:rPr>
              <a:t>Jāsaliek no burtiem dažādi vārdi medus tēmas ietvaros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226575" y="203925"/>
            <a:ext cx="2911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9900"/>
                </a:solidFill>
                <a:latin typeface="Georgia"/>
                <a:ea typeface="Georgia"/>
                <a:cs typeface="Georgia"/>
                <a:sym typeface="Georgia"/>
              </a:rPr>
              <a:t>Medus mēnesis</a:t>
            </a:r>
            <a:endParaRPr b="1" sz="2100">
              <a:solidFill>
                <a:srgbClr val="FF99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226575" y="36300"/>
            <a:ext cx="8401800" cy="6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ru" sz="3080">
                <a:solidFill>
                  <a:srgbClr val="FF9900"/>
                </a:solidFill>
                <a:latin typeface="Georgia"/>
                <a:ea typeface="Georgia"/>
                <a:cs typeface="Georgia"/>
                <a:sym typeface="Georgia"/>
              </a:rPr>
              <a:t>Meteņi</a:t>
            </a:r>
            <a:endParaRPr b="0" sz="3080">
              <a:solidFill>
                <a:srgbClr val="FF99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25" y="976288"/>
            <a:ext cx="2393199" cy="319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9225" y="1697125"/>
            <a:ext cx="1683951" cy="2245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9891" y="708013"/>
            <a:ext cx="2987981" cy="39839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23050" y="4282475"/>
            <a:ext cx="2988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300">
                <a:latin typeface="Georgia"/>
                <a:ea typeface="Georgia"/>
                <a:cs typeface="Georgia"/>
                <a:sym typeface="Georgia"/>
              </a:rPr>
              <a:t>“Diena un nakts”-bērni patstavīgi izvēlas tehniku, variē un kombinē kompozīcijā krāsas.</a:t>
            </a:r>
            <a:endParaRPr i="1" sz="13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3382400" y="4106975"/>
            <a:ext cx="226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latin typeface="Georgia"/>
                <a:ea typeface="Georgia"/>
                <a:cs typeface="Georgia"/>
                <a:sym typeface="Georgia"/>
              </a:rPr>
              <a:t>Kopdarbi veicina bērnus sadarboties</a:t>
            </a:r>
            <a:endParaRPr i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